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92" r:id="rId2"/>
  </p:sldMasterIdLst>
  <p:notesMasterIdLst>
    <p:notesMasterId r:id="rId4"/>
  </p:notesMasterIdLst>
  <p:handoutMasterIdLst>
    <p:handoutMasterId r:id="rId5"/>
  </p:handoutMasterIdLst>
  <p:sldIdLst>
    <p:sldId id="1738" r:id="rId3"/>
  </p:sldIdLst>
  <p:sldSz cx="6858000" cy="9906000" type="A4"/>
  <p:notesSz cx="6808788" cy="9940925"/>
  <p:embeddedFontLst>
    <p:embeddedFont>
      <p:font typeface="Roboto Condensed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Georgia" pitchFamily="18" charset="0"/>
      <p:regular r:id="rId14"/>
      <p:bold r:id="rId15"/>
      <p:italic r:id="rId16"/>
      <p:boldItalic r:id="rId17"/>
    </p:embeddedFont>
    <p:embeddedFont>
      <p:font typeface="Trebuchet MS" pitchFamily="34" charset="0"/>
      <p:regular r:id="rId18"/>
      <p:bold r:id="rId19"/>
      <p:italic r:id="rId20"/>
      <p:boldItalic r:id="rId21"/>
    </p:embeddedFont>
    <p:embeddedFont>
      <p:font typeface="PF Din Text Cond Pro Medium" pitchFamily="2" charset="0"/>
      <p:regular r:id="rId22"/>
      <p:italic r:id="rId2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00" autoAdjust="0"/>
    <p:restoredTop sz="86475" autoAdjust="0"/>
  </p:normalViewPr>
  <p:slideViewPr>
    <p:cSldViewPr snapToObjects="1">
      <p:cViewPr>
        <p:scale>
          <a:sx n="80" d="100"/>
          <a:sy n="80" d="100"/>
        </p:scale>
        <p:origin x="-4008" y="-120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2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microsoft.com/office/2016/11/relationships/changesInfo" Target="changesInfos/changesInfo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475" cy="498772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772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42155"/>
            <a:ext cx="2950475" cy="498771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5"/>
            <a:ext cx="2950475" cy="498771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475" cy="497046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5" cy="497046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1" tIns="45781" rIns="91561" bIns="45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61" tIns="45781" rIns="91561" bIns="45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2154"/>
            <a:ext cx="2950475" cy="497046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4"/>
            <a:ext cx="2950475" cy="497046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651000"/>
            <a:ext cx="3086100" cy="451794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459591"/>
            <a:ext cx="2770586" cy="3124362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6448608"/>
            <a:ext cx="4787654" cy="1651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1056639"/>
            <a:ext cx="4800600" cy="5019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43858"/>
            <a:ext cx="1543050" cy="756649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1056639"/>
            <a:ext cx="3621965" cy="70701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7298121"/>
            <a:ext cx="4227758" cy="127417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524420"/>
            <a:ext cx="5381513" cy="2590130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1056640"/>
            <a:ext cx="4800600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3138269"/>
            <a:ext cx="4475000" cy="3500389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655293"/>
            <a:ext cx="4477871" cy="1206776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1056639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1056640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2022695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020824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3191934"/>
            <a:ext cx="2727064" cy="181782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1056640"/>
            <a:ext cx="3012814" cy="7070166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5052381"/>
            <a:ext cx="2541495" cy="3090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374467"/>
            <a:ext cx="6858000" cy="253153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737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44310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6315354"/>
            <a:ext cx="4884383" cy="1651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7709"/>
            <a:ext cx="4800600" cy="501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915401"/>
            <a:ext cx="18859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915401"/>
            <a:ext cx="251460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915401"/>
            <a:ext cx="13716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1"/>
            <a:ext cx="6858000" cy="4571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500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 algn="ctr"/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</a:t>
            </a:r>
            <a:r>
              <a:rPr lang="ru-RU" sz="18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Личный прием граждан членами Общественного совета при УФНС России по Республике Башкортостан совместно с начальником Межрайонной ИФНС России №30 по Республике </a:t>
            </a:r>
            <a:r>
              <a:rPr lang="ru-RU" sz="1800" dirty="0" smtClean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Башкортостан</a:t>
            </a:r>
          </a:p>
          <a:p>
            <a:pPr lvl="0" algn="ctr"/>
            <a:endParaRPr lang="ru-RU" sz="1600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 algn="ctr"/>
            <a:endParaRPr lang="ru-RU" sz="1600" dirty="0" smtClean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4221088" y="9464957"/>
            <a:ext cx="2247992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(347)215-10-58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312" y="1388604"/>
            <a:ext cx="6194039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dirty="0" smtClean="0">
                <a:latin typeface="PF Din Text Cond Pro Medium" pitchFamily="2" charset="0"/>
              </a:rPr>
              <a:t>УВАЖАЕМЫЙ НАЛОГОПЛАТЕЛЬЩИК!</a:t>
            </a:r>
          </a:p>
          <a:p>
            <a:pPr indent="539750" algn="ctr"/>
            <a:endParaRPr lang="ru-RU" sz="1800" dirty="0" smtClean="0">
              <a:latin typeface="PF Din Text Cond Pro Medium" pitchFamily="2" charset="0"/>
            </a:endParaRPr>
          </a:p>
          <a:p>
            <a:pPr lvl="0" indent="539750" algn="just"/>
            <a:r>
              <a:rPr lang="ru-RU" sz="2000" b="1" dirty="0" smtClean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19 июня 2024 года </a:t>
            </a:r>
            <a:r>
              <a:rPr lang="ru-RU" sz="2000" b="1" dirty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с </a:t>
            </a:r>
            <a:r>
              <a:rPr lang="ru-RU" sz="2000" b="1" dirty="0" smtClean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10:00  </a:t>
            </a:r>
            <a:r>
              <a:rPr lang="ru-RU" sz="2000" b="1" dirty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до </a:t>
            </a:r>
            <a:r>
              <a:rPr lang="ru-RU" sz="2000" b="1" dirty="0" smtClean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12:00 </a:t>
            </a:r>
            <a:r>
              <a:rPr lang="ru-RU" sz="2000" dirty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часов приглашаем на личный прием граждан </a:t>
            </a:r>
            <a:r>
              <a:rPr lang="ru-RU" sz="2000" dirty="0" smtClean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членом </a:t>
            </a:r>
            <a:r>
              <a:rPr lang="ru-RU" sz="2000" dirty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Общественного совета при УФНС России по Республике Башкортостан совместно с начальником Межрайонной ИФНС России №30 по Республике Башкортостан.</a:t>
            </a:r>
          </a:p>
          <a:p>
            <a:pPr lvl="0" indent="539750" algn="just"/>
            <a:r>
              <a:rPr lang="ru-RU" sz="2000" dirty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Личный прием пройдет в Межрайонной ИФНС России №30 по Республике Башкортостан по адресу: </a:t>
            </a:r>
          </a:p>
          <a:p>
            <a:pPr lvl="0" indent="539750" algn="ctr"/>
            <a:endParaRPr lang="ru-RU" sz="2000" b="1" dirty="0" smtClean="0">
              <a:solidFill>
                <a:srgbClr val="57565A"/>
              </a:solidFill>
              <a:latin typeface="Roboto Condensed" charset="0"/>
              <a:ea typeface="Roboto Condensed" charset="0"/>
            </a:endParaRPr>
          </a:p>
          <a:p>
            <a:pPr lvl="0" indent="539750" algn="ctr"/>
            <a:r>
              <a:rPr lang="ru-RU" sz="2800" b="1" dirty="0" err="1" smtClean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г.Уфа</a:t>
            </a:r>
            <a:r>
              <a:rPr lang="ru-RU" sz="2800" b="1" dirty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, ул. Левитана, </a:t>
            </a:r>
            <a:r>
              <a:rPr lang="ru-RU" sz="2800" b="1" dirty="0" smtClean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д.14</a:t>
            </a:r>
            <a:endParaRPr lang="ru-RU" sz="2800" b="1" dirty="0">
              <a:solidFill>
                <a:srgbClr val="57565A"/>
              </a:solidFill>
              <a:latin typeface="Roboto Condensed" charset="0"/>
              <a:ea typeface="Roboto Condensed" charset="0"/>
            </a:endParaRPr>
          </a:p>
          <a:p>
            <a:pPr lvl="0" indent="539750" algn="just"/>
            <a:r>
              <a:rPr lang="ru-RU" sz="2000" dirty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 </a:t>
            </a:r>
          </a:p>
          <a:p>
            <a:pPr lvl="0" indent="539750" algn="just"/>
            <a:r>
              <a:rPr lang="ru-RU" sz="2000" dirty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Прием проводят:</a:t>
            </a:r>
          </a:p>
          <a:p>
            <a:pPr lvl="0" indent="539750" algn="just"/>
            <a:r>
              <a:rPr lang="ru-RU" sz="2000" dirty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Начальник Межрайонной ИФНС России №30 по Республике Башкортостан </a:t>
            </a:r>
            <a:r>
              <a:rPr lang="ru-RU" sz="2000" dirty="0" smtClean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– Лебедева </a:t>
            </a:r>
            <a:r>
              <a:rPr lang="ru-RU" sz="2000" dirty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Эльвира </a:t>
            </a:r>
            <a:r>
              <a:rPr lang="ru-RU" sz="2000" dirty="0" err="1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Миннияровна</a:t>
            </a:r>
            <a:endParaRPr lang="ru-RU" sz="2000" dirty="0">
              <a:solidFill>
                <a:srgbClr val="57565A"/>
              </a:solidFill>
              <a:latin typeface="Roboto Condensed" charset="0"/>
              <a:ea typeface="Roboto Condensed" charset="0"/>
            </a:endParaRPr>
          </a:p>
          <a:p>
            <a:pPr lvl="0" indent="539750" algn="just"/>
            <a:endParaRPr lang="ru-RU" sz="2000" dirty="0" smtClean="0">
              <a:solidFill>
                <a:srgbClr val="57565A"/>
              </a:solidFill>
              <a:latin typeface="Roboto Condensed" charset="0"/>
              <a:ea typeface="Roboto Condensed" charset="0"/>
            </a:endParaRPr>
          </a:p>
          <a:p>
            <a:pPr lvl="0" indent="539750" algn="just"/>
            <a:r>
              <a:rPr lang="ru-RU" sz="2000" dirty="0" smtClean="0">
                <a:solidFill>
                  <a:srgbClr val="57565A"/>
                </a:solidFill>
                <a:latin typeface="Roboto Condensed" charset="0"/>
                <a:ea typeface="Roboto Condensed" charset="0"/>
              </a:rPr>
              <a:t>Генеральный директор Уфимского городского фонда развития и поддержки малого предпринимательства – Елизаров Дмитрий Александрович</a:t>
            </a:r>
            <a:endParaRPr lang="ru-RU" sz="2000" dirty="0">
              <a:solidFill>
                <a:srgbClr val="57565A"/>
              </a:solidFill>
              <a:latin typeface="Roboto Condensed" charset="0"/>
              <a:ea typeface="Roboto Condensed" charset="0"/>
            </a:endParaRPr>
          </a:p>
          <a:p>
            <a:pPr indent="539750" algn="just"/>
            <a:endParaRPr lang="ru-RU" sz="2000" dirty="0" smtClean="0"/>
          </a:p>
          <a:p>
            <a:pPr marL="285750" indent="-285750" algn="just">
              <a:buFontTx/>
              <a:buChar char="-"/>
            </a:pPr>
            <a:endParaRPr lang="ru-RU" sz="2000" dirty="0" smtClean="0"/>
          </a:p>
          <a:p>
            <a:pPr indent="539750" algn="just"/>
            <a:endParaRPr lang="ru-RU" sz="2000" dirty="0"/>
          </a:p>
          <a:p>
            <a:pPr indent="539750" algn="just"/>
            <a:endParaRPr lang="ru-RU" sz="1600" dirty="0"/>
          </a:p>
        </p:txBody>
      </p:sp>
      <p:pic>
        <p:nvPicPr>
          <p:cNvPr id="10" name="Picture 5" descr="FNS_gerb_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" y="9232351"/>
            <a:ext cx="700007" cy="6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 rot="10800000" flipV="1">
            <a:off x="908720" y="9418129"/>
            <a:ext cx="2520280" cy="35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F Din Text Cond Pro Medium" pitchFamily="2" charset="0"/>
                <a:cs typeface="Arial" pitchFamily="34" charset="0"/>
              </a:rPr>
              <a:t>МЕЖРАЙОННАЯ</a:t>
            </a:r>
            <a:r>
              <a:rPr kumimoji="0" lang="ru-RU" alt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F Din Text Cond Pro Medium" pitchFamily="2" charset="0"/>
                <a:cs typeface="Arial" pitchFamily="34" charset="0"/>
              </a:rPr>
              <a:t> ИФНС РОССИИ №30 ПО РЕСПУБЛИКЕ БАШКОРТОСТАН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166474</TotalTime>
  <Words>131</Words>
  <Application>Microsoft Office PowerPoint</Application>
  <PresentationFormat>Лист A4 (210x297 мм)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Roboto Condensed</vt:lpstr>
      <vt:lpstr>Calibri</vt:lpstr>
      <vt:lpstr>Georgia</vt:lpstr>
      <vt:lpstr>Trebuchet MS</vt:lpstr>
      <vt:lpstr>PF Din Text Cond Pro Medium</vt:lpstr>
      <vt:lpstr>1_Office Theme</vt:lpstr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Степанова Марина Владимировна</cp:lastModifiedBy>
  <cp:revision>1960</cp:revision>
  <cp:lastPrinted>2024-05-21T07:12:49Z</cp:lastPrinted>
  <dcterms:created xsi:type="dcterms:W3CDTF">2014-10-08T23:03:32Z</dcterms:created>
  <dcterms:modified xsi:type="dcterms:W3CDTF">2024-06-10T09:36:27Z</dcterms:modified>
</cp:coreProperties>
</file>