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60" r:id="rId2"/>
    <p:sldId id="262" r:id="rId3"/>
  </p:sldIdLst>
  <p:sldSz cx="5327650" cy="7559675"/>
  <p:notesSz cx="6797675" cy="9928225"/>
  <p:defaultTextStyle>
    <a:defPPr>
      <a:defRPr lang="ru-RU"/>
    </a:defPPr>
    <a:lvl1pPr marL="0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1pPr>
    <a:lvl2pPr marL="292242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2pPr>
    <a:lvl3pPr marL="584484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3pPr>
    <a:lvl4pPr marL="876727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4pPr>
    <a:lvl5pPr marL="1168969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5pPr>
    <a:lvl6pPr marL="1461211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6pPr>
    <a:lvl7pPr marL="1753453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7pPr>
    <a:lvl8pPr marL="2045696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8pPr>
    <a:lvl9pPr marL="2337938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A59"/>
    <a:srgbClr val="D30000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3390" y="-96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3377-A599-4CE6-B91E-6BAC34511335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FECD2-A03F-4ED5-9EAF-060A142E4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0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4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9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8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5" t="1885" r="265" b="36423"/>
          <a:stretch/>
        </p:blipFill>
        <p:spPr bwMode="auto">
          <a:xfrm>
            <a:off x="0" y="1039691"/>
            <a:ext cx="5327826" cy="1900733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75" y="123946"/>
            <a:ext cx="53280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pPr algn="ctr"/>
            <a:r>
              <a:rPr lang="ru-RU" sz="1600" b="1" spc="10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10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ОБИЛИЗАЦИОННЫЙ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ЮДСКОЙ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ЕЗЕРВ</a:t>
            </a:r>
            <a:endParaRPr lang="ru-RU" sz="1600" b="1" dirty="0">
              <a:ln w="12700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056" b="-90"/>
          <a:stretch/>
        </p:blipFill>
        <p:spPr bwMode="auto">
          <a:xfrm>
            <a:off x="108000" y="108000"/>
            <a:ext cx="7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 descr="https://nklk.ru/dll_image/660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9960" y="72000"/>
            <a:ext cx="792000" cy="792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175" y="2756022"/>
            <a:ext cx="5328000" cy="2466060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3175">
                  <a:solidFill>
                    <a:srgbClr val="B67A5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5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ежемесячные денежные выплаты за пребывание в резерве, </a:t>
            </a:r>
            <a:r>
              <a:rPr lang="ru-RU" sz="1100" b="1" i="1" spc="-5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(кроме периодов участия в </a:t>
            </a:r>
            <a:r>
              <a:rPr lang="ru-RU" sz="1100" b="1" i="1" spc="-50" dirty="0" err="1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сборовых</a:t>
            </a:r>
            <a:r>
              <a:rPr lang="ru-RU" sz="1100" b="1" i="1" spc="-5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мероприятиях) </a:t>
            </a:r>
            <a:r>
              <a:rPr lang="ru-RU" sz="1200" b="1" spc="-5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5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2 580 </a:t>
            </a:r>
            <a:r>
              <a:rPr lang="ru-RU" sz="1200" b="1" spc="-5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br>
              <a:rPr lang="ru-RU" sz="1200" b="1" spc="-5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spc="-5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6 792 </a:t>
            </a:r>
            <a:r>
              <a:rPr lang="ru-RU" sz="1200" b="1" spc="-5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своевременные выплаты за участие в </a:t>
            </a:r>
            <a:r>
              <a:rPr lang="ru-RU" sz="1200" b="1" spc="-20" dirty="0" err="1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сборовых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мероприятиях от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21 496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56 599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рабочего места и средней заработной платы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привлечении к военным (специальным) сборам)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обеспечение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обязательное государственное страхование жизни и здоровья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4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бесплатный проезд к месту проведения сборов и обратно.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75" y="5238960"/>
            <a:ext cx="5328000" cy="2010294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возрасту: прапорщики, сержанты и солдаты – до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младшие офицеры – до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старшие офицеры –  до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здоровью: быть годным к военной службе (категория А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), годным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 военной службе с незначительными ограничениями (категория Б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 или ограниченно годным к военной службе (категория В);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результатам профессионал. психологического отбора: получить 1, 2 или 3 категорию пригодности для конкретной выбранной специальности;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образованию: не ниже основного общего (9 классов).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37432" y="7167323"/>
            <a:ext cx="5677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оевой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рмейский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езерв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траны</a:t>
            </a:r>
            <a:endParaRPr lang="ru-RU" sz="1600" spc="250" dirty="0"/>
          </a:p>
        </p:txBody>
      </p:sp>
    </p:spTree>
    <p:extLst>
      <p:ext uri="{BB962C8B-B14F-4D97-AF65-F5344CB8AC3E}">
        <p14:creationId xmlns:p14="http://schemas.microsoft.com/office/powerpoint/2010/main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129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PC</cp:lastModifiedBy>
  <cp:revision>153</cp:revision>
  <cp:lastPrinted>2022-01-19T08:45:15Z</cp:lastPrinted>
  <dcterms:created xsi:type="dcterms:W3CDTF">2021-07-14T05:01:48Z</dcterms:created>
  <dcterms:modified xsi:type="dcterms:W3CDTF">2025-11-14T10:53:26Z</dcterms:modified>
</cp:coreProperties>
</file>