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</p:sldIdLst>
  <p:sldSz cx="11879263" cy="82804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08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000"/>
    <a:srgbClr val="B67A59"/>
    <a:srgbClr val="D40000"/>
    <a:srgbClr val="008000"/>
    <a:srgbClr val="FF3300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302" y="-96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1355149"/>
            <a:ext cx="10097374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4349128"/>
            <a:ext cx="8909447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7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4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40855"/>
            <a:ext cx="2561466" cy="70172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40855"/>
            <a:ext cx="7535907" cy="70172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3" y="2064352"/>
            <a:ext cx="10245864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3" y="5541353"/>
            <a:ext cx="10245864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/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7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1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40856"/>
            <a:ext cx="10245864" cy="1600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8" y="2029849"/>
            <a:ext cx="502548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8" y="3024646"/>
            <a:ext cx="502548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8" y="2029849"/>
            <a:ext cx="505023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8" y="3024646"/>
            <a:ext cx="505023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8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03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9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192226"/>
            <a:ext cx="6013877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9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192226"/>
            <a:ext cx="6013877" cy="588445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1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40856"/>
            <a:ext cx="10245864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204273"/>
            <a:ext cx="10245864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674706"/>
            <a:ext cx="4009251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04047" rtl="0" eaLnBrk="1" latinLnBrk="0" hangingPunct="1">
        <a:lnSpc>
          <a:spcPct val="90000"/>
        </a:lnSpc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12" indent="-276012" algn="l" defTabSz="1104047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3381" kern="1200">
          <a:solidFill>
            <a:schemeClr val="tx1"/>
          </a:solidFill>
          <a:latin typeface="+mn-lt"/>
          <a:ea typeface="+mn-ea"/>
          <a:cs typeface="+mn-cs"/>
        </a:defRPr>
      </a:lvl1pPr>
      <a:lvl2pPr marL="82803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2pPr>
      <a:lvl3pPr marL="138005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93208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48410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V="1">
            <a:off x="0" y="6544197"/>
            <a:ext cx="11880000" cy="17362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11880000" cy="17362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103631" y="406800"/>
            <a:ext cx="3672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ПРЕБЫВАНИЕ </a:t>
            </a:r>
          </a:p>
          <a:p>
            <a:pPr algn="ctr"/>
            <a:r>
              <a:rPr lang="ru-RU" sz="2700" b="1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</a:t>
            </a:r>
            <a:r>
              <a:rPr lang="ru-RU" sz="2700" b="1" dirty="0" smtClean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РЕЗЕРВЕ</a:t>
            </a:r>
            <a:endParaRPr lang="ru-RU" sz="2700" b="1" dirty="0">
              <a:ln w="12700">
                <a:solidFill>
                  <a:srgbClr val="00206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80000" y="406800"/>
            <a:ext cx="3600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 smtClean="0">
                <a:ln w="12700">
                  <a:solidFill>
                    <a:srgbClr val="00B05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ПЯТЬ </a:t>
            </a:r>
          </a:p>
          <a:p>
            <a:pPr algn="ctr"/>
            <a:r>
              <a:rPr lang="ru-RU" sz="2700" b="1" dirty="0" smtClean="0">
                <a:ln w="12700">
                  <a:solidFill>
                    <a:srgbClr val="00B05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ШАГОВ</a:t>
            </a:r>
            <a:endParaRPr lang="ru-RU" sz="2700" b="1" dirty="0">
              <a:ln w="12700">
                <a:solidFill>
                  <a:srgbClr val="00B05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796834"/>
              </p:ext>
            </p:extLst>
          </p:nvPr>
        </p:nvGraphicFramePr>
        <p:xfrm>
          <a:off x="180000" y="1346455"/>
          <a:ext cx="3600000" cy="5197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xmlns="" val="2125820950"/>
                    </a:ext>
                  </a:extLst>
                </a:gridCol>
              </a:tblGrid>
              <a:tr h="83370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8000"/>
                        </a:lnSpc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Подача заявления в военный комиссариат о поступлении </a:t>
                      </a:r>
                    </a:p>
                    <a:p>
                      <a:pPr marL="0" indent="0" algn="l">
                        <a:lnSpc>
                          <a:spcPct val="98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резерв</a:t>
                      </a:r>
                      <a:endParaRPr lang="ru-RU" sz="1500" b="1" i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6667659"/>
                  </a:ext>
                </a:extLst>
              </a:tr>
              <a:tr h="833702">
                <a:tc>
                  <a:txBody>
                    <a:bodyPr/>
                    <a:lstStyle/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</a:t>
                      </a:r>
                      <a:r>
                        <a:rPr lang="ru-RU" sz="1500" b="1" i="0" spc="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предоставление минимального комплекта документов</a:t>
                      </a:r>
                      <a:endParaRPr lang="ru-RU" sz="1500" b="1" i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8818359"/>
                  </a:ext>
                </a:extLst>
              </a:tr>
              <a:tr h="1078322">
                <a:tc>
                  <a:txBody>
                    <a:bodyPr/>
                    <a:lstStyle/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Прохождение мероприятий отбора через военный комиссариат по месту жительства</a:t>
                      </a:r>
                      <a:endParaRPr lang="ru-RU" sz="1500" b="1" i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5301289"/>
                  </a:ext>
                </a:extLst>
              </a:tr>
              <a:tr h="833702">
                <a:tc>
                  <a:txBody>
                    <a:bodyPr/>
                    <a:lstStyle/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Прохождение аттестационной комиссии в воинской</a:t>
                      </a:r>
                      <a:r>
                        <a:rPr lang="ru-RU" sz="1500" b="1" i="0" spc="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части-формирователе</a:t>
                      </a:r>
                      <a:endParaRPr lang="ru-RU" sz="1500" b="1" i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6948285"/>
                  </a:ext>
                </a:extLst>
              </a:tr>
              <a:tr h="520022">
                <a:tc>
                  <a:txBody>
                    <a:bodyPr/>
                    <a:lstStyle/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Заключение контракта</a:t>
                      </a:r>
                      <a:endParaRPr lang="ru-RU" sz="1500" b="1" i="0" spc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9685291"/>
                  </a:ext>
                </a:extLst>
              </a:tr>
              <a:tr h="1098291"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kern="120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КОНТРАКТ ЗАКЛЮЧАЕТСЯ </a:t>
                      </a:r>
                    </a:p>
                    <a:p>
                      <a:pPr algn="ctr"/>
                      <a:r>
                        <a:rPr lang="ru-RU" sz="1500" b="1" i="0" kern="120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3 года, 5 лет</a:t>
                      </a:r>
                      <a:endParaRPr lang="ru-RU" sz="1500" b="1" i="0" kern="120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4241856"/>
                  </a:ext>
                </a:extLst>
              </a:tr>
            </a:tbl>
          </a:graphicData>
        </a:graphic>
      </p:graphicFrame>
      <p:pic>
        <p:nvPicPr>
          <p:cNvPr id="71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3" t="8016" r="67562" b="58823"/>
          <a:stretch/>
        </p:blipFill>
        <p:spPr bwMode="auto">
          <a:xfrm>
            <a:off x="327338" y="1360010"/>
            <a:ext cx="223520" cy="47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4" t="11033" r="51077" b="62862"/>
          <a:stretch/>
        </p:blipFill>
        <p:spPr bwMode="auto">
          <a:xfrm>
            <a:off x="291778" y="2393320"/>
            <a:ext cx="274320" cy="37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6" t="11563" r="35276" b="62772"/>
          <a:stretch/>
        </p:blipFill>
        <p:spPr bwMode="auto">
          <a:xfrm>
            <a:off x="303626" y="3334666"/>
            <a:ext cx="263834" cy="37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7" t="10879" b="62874"/>
          <a:stretch/>
        </p:blipFill>
        <p:spPr bwMode="auto">
          <a:xfrm>
            <a:off x="300995" y="4984663"/>
            <a:ext cx="276788" cy="3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3" t="8505" r="16511" b="62709"/>
          <a:stretch/>
        </p:blipFill>
        <p:spPr bwMode="auto">
          <a:xfrm>
            <a:off x="272983" y="4232172"/>
            <a:ext cx="304800" cy="4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027262" y="6760351"/>
            <a:ext cx="36720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200" b="1" spc="130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ЗАКЛЮЧАЙ КОНТРАКТ</a:t>
            </a:r>
          </a:p>
          <a:p>
            <a:pPr algn="ctr"/>
            <a:r>
              <a:rPr lang="ru-RU" sz="2200" b="1" spc="130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 ПРЕБЫВАНИИ </a:t>
            </a:r>
          </a:p>
          <a:p>
            <a:pPr algn="ctr"/>
            <a:r>
              <a:rPr lang="ru-RU" sz="2200" b="1" spc="130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РЕЗЕРВЕ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9709227" y="76514"/>
            <a:ext cx="2271298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5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Б</a:t>
            </a:r>
            <a:r>
              <a:rPr lang="ru-RU" sz="2000" b="1" spc="300" dirty="0" smtClean="0">
                <a:ln w="5080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оевой</a:t>
            </a:r>
          </a:p>
          <a:p>
            <a:r>
              <a:rPr lang="ru-RU" sz="25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А</a:t>
            </a:r>
            <a:r>
              <a:rPr lang="ru-RU" sz="2000" b="1" spc="300" dirty="0">
                <a:ln w="5080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рмейский</a:t>
            </a:r>
            <a:r>
              <a:rPr lang="ru-RU" sz="20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 </a:t>
            </a:r>
          </a:p>
          <a:p>
            <a:r>
              <a:rPr lang="ru-RU" sz="25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Р</a:t>
            </a:r>
            <a:r>
              <a:rPr lang="ru-RU" sz="2000" b="1" spc="300" dirty="0">
                <a:ln w="5080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езерв</a:t>
            </a:r>
          </a:p>
          <a:p>
            <a:r>
              <a:rPr lang="ru-RU" sz="25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С</a:t>
            </a:r>
            <a:r>
              <a:rPr lang="ru-RU" sz="2000" b="1" spc="300" dirty="0">
                <a:ln w="5080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траны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8344573" y="4543958"/>
            <a:ext cx="3672000" cy="1597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3200" b="1" dirty="0" smtClean="0">
                <a:ln w="12700">
                  <a:solidFill>
                    <a:srgbClr val="002060"/>
                  </a:solidFill>
                </a:ln>
                <a:solidFill>
                  <a:srgbClr val="D30000"/>
                </a:solidFill>
                <a:latin typeface="Arial Black" panose="020B0A04020102020204" pitchFamily="34" charset="0"/>
              </a:rPr>
              <a:t>ТВОЙ ПРАВИЛЬНЫЙ ВЫБОР</a:t>
            </a:r>
          </a:p>
        </p:txBody>
      </p:sp>
      <p:pic>
        <p:nvPicPr>
          <p:cNvPr id="1060" name="Picture 36" descr="https://kherson.life/wp-content/uploads/2022/06/rosgvardiya-2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93" y="2080952"/>
            <a:ext cx="3960000" cy="2231468"/>
          </a:xfrm>
          <a:prstGeom prst="flowChartAlternateProcess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nklk.ru/dll_image/6606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37" y="121801"/>
            <a:ext cx="1440000" cy="14400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844219" y="7210495"/>
            <a:ext cx="419082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200" b="1" dirty="0" smtClean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ДОСТОЙНЫЙ ВЫБОР </a:t>
            </a:r>
            <a:endParaRPr lang="ru-RU" sz="2200" b="1" dirty="0">
              <a:ln w="12700">
                <a:solidFill>
                  <a:srgbClr val="00206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ПАТРИОТА РОССИИ</a:t>
            </a:r>
            <a:r>
              <a:rPr lang="ru-RU" sz="2200" b="1" dirty="0" smtClean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  <a:endParaRPr lang="ru-RU" sz="2200" b="1" dirty="0">
              <a:ln w="12700">
                <a:solidFill>
                  <a:srgbClr val="00206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70" name="Picture 46" descr="https://pngshare.com/wp-content/uploads/2021/06/Marine-Soldier-Silhouette-2-1536x1024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38"/>
          <a:stretch/>
        </p:blipFill>
        <p:spPr bwMode="auto">
          <a:xfrm>
            <a:off x="320280" y="6984460"/>
            <a:ext cx="3240000" cy="167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apik.pro/uploads/posts/2023-02/1675760931_papik-pro-p-soldat-rf-risunok-14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" b="75556" l="3069" r="97473">
                        <a14:backgroundMark x1="61372" y1="45778" x2="61372" y2="45778"/>
                        <a14:backgroundMark x1="61913" y1="50444" x2="61913" y2="50444"/>
                        <a14:backgroundMark x1="62996" y1="50889" x2="62996" y2="50889"/>
                        <a14:backgroundMark x1="60108" y1="33333" x2="60108" y2="33333"/>
                        <a14:backgroundMark x1="60108" y1="33333" x2="60108" y2="33333"/>
                        <a14:backgroundMark x1="90975" y1="18444" x2="90975" y2="1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" r="1987" b="23375"/>
          <a:stretch/>
        </p:blipFill>
        <p:spPr bwMode="auto">
          <a:xfrm flipH="1">
            <a:off x="3957320" y="1706831"/>
            <a:ext cx="3793749" cy="4929416"/>
          </a:xfrm>
          <a:prstGeom prst="rect">
            <a:avLst/>
          </a:prstGeom>
          <a:noFill/>
          <a:effectLst>
            <a:glow rad="38100">
              <a:schemeClr val="accent6">
                <a:lumMod val="60000"/>
                <a:lumOff val="40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2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V="1">
            <a:off x="0" y="6544197"/>
            <a:ext cx="11880000" cy="17362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11880000" cy="17362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80000" y="406300"/>
            <a:ext cx="3600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 smtClean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ДЕНЕЖНЫЕ ВЫПЛАТЫ</a:t>
            </a:r>
            <a:endParaRPr lang="ru-RU" sz="2700" b="1" i="1" spc="-30" dirty="0" smtClean="0">
              <a:ln w="12700">
                <a:solidFill>
                  <a:srgbClr val="FF0000"/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90210"/>
              </p:ext>
            </p:extLst>
          </p:nvPr>
        </p:nvGraphicFramePr>
        <p:xfrm>
          <a:off x="180000" y="1584000"/>
          <a:ext cx="3600000" cy="251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xmlns="" val="2125820950"/>
                    </a:ext>
                  </a:extLst>
                </a:gridCol>
              </a:tblGrid>
              <a:tr h="961200">
                <a:tc>
                  <a:txBody>
                    <a:bodyPr/>
                    <a:lstStyle/>
                    <a:p>
                      <a:pPr algn="ctr"/>
                      <a:r>
                        <a:rPr lang="ru-RU" sz="19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ЗА ПРЕБЫВАНИЕ </a:t>
                      </a:r>
                    </a:p>
                    <a:p>
                      <a:pPr algn="ctr"/>
                      <a:r>
                        <a:rPr lang="ru-RU" sz="19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В РЕЗЕРВЕ </a:t>
                      </a:r>
                    </a:p>
                    <a:p>
                      <a:pPr algn="ctr"/>
                      <a:r>
                        <a:rPr lang="ru-RU" sz="15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(ежемесячно, кроме периодов участия в </a:t>
                      </a:r>
                      <a:r>
                        <a:rPr lang="ru-RU" sz="1500" b="1" i="0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сборовых</a:t>
                      </a:r>
                      <a:r>
                        <a:rPr lang="ru-RU" sz="15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 мероприятиях)</a:t>
                      </a:r>
                      <a:endParaRPr lang="ru-RU" sz="15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395819"/>
                  </a:ext>
                </a:extLst>
              </a:tr>
              <a:tr h="11726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рядовой: от</a:t>
                      </a:r>
                      <a:r>
                        <a:rPr lang="ru-RU" sz="1750" b="1" i="0" spc="-3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2 580 </a:t>
                      </a:r>
                      <a:r>
                        <a:rPr lang="ru-RU" sz="1750" b="1" i="0" kern="120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Courier New" panose="02070309020205020404" pitchFamily="49" charset="0"/>
                        </a:rPr>
                        <a:t>до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3 525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3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сержант: от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3 353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4 127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3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офицер:</a:t>
                      </a:r>
                      <a:r>
                        <a:rPr lang="ru-RU" sz="1750" b="1" i="0" spc="-3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 от </a:t>
                      </a:r>
                      <a:r>
                        <a:rPr lang="ru-RU" sz="1750" b="1" i="0" spc="-30" baseline="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5 244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6 792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8000" marR="36000" marT="72000" marB="10800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9685291"/>
                  </a:ext>
                </a:extLst>
              </a:tr>
            </a:tbl>
          </a:graphicData>
        </a:graphic>
      </p:graphicFrame>
      <p:sp>
        <p:nvSpPr>
          <p:cNvPr id="54" name="Прямоугольник 53"/>
          <p:cNvSpPr/>
          <p:nvPr/>
        </p:nvSpPr>
        <p:spPr>
          <a:xfrm>
            <a:off x="4114141" y="406300"/>
            <a:ext cx="3600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ЛЬГОТЫ </a:t>
            </a:r>
          </a:p>
          <a:p>
            <a:pPr algn="ctr"/>
            <a:r>
              <a:rPr lang="ru-RU" sz="2700" b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ГАРАНТИИ</a:t>
            </a:r>
            <a:endParaRPr lang="ru-RU" sz="2700" b="1" dirty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569649"/>
              </p:ext>
            </p:extLst>
          </p:nvPr>
        </p:nvGraphicFramePr>
        <p:xfrm>
          <a:off x="4142651" y="1584000"/>
          <a:ext cx="3600000" cy="5227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xmlns="" val="2125820950"/>
                    </a:ext>
                  </a:extLst>
                </a:gridCol>
              </a:tblGrid>
              <a:tr h="11822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8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7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СОХРАНЕНИЕ</a:t>
                      </a:r>
                    </a:p>
                    <a:p>
                      <a:pPr marL="0" indent="0" algn="ctr">
                        <a:lnSpc>
                          <a:spcPct val="98000"/>
                        </a:lnSpc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рабочего места и средней заработной платы на период участия в военных (специальных) сборах (тренировочных занятиях)</a:t>
                      </a:r>
                    </a:p>
                  </a:txBody>
                  <a:tcPr marL="36000" marR="54000"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6667659"/>
                  </a:ext>
                </a:extLst>
              </a:tr>
              <a:tr h="1732245">
                <a:tc>
                  <a:txBody>
                    <a:bodyPr/>
                    <a:lstStyle/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7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</a:t>
                      </a:r>
                      <a:endParaRPr lang="ru-RU" sz="1700" b="1" i="0" spc="-3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обмундированием на весь период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пребывания в резерве;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трехразовым питанием,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врачебной помощью</a:t>
                      </a:r>
                      <a:r>
                        <a:rPr lang="ru-RU" sz="1500" b="1" i="0" spc="-3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лекарствами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период </a:t>
                      </a:r>
                      <a:r>
                        <a:rPr lang="ru-RU" sz="1500" b="1" i="0" spc="-30" dirty="0" err="1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сборовых</a:t>
                      </a: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мероприятий</a:t>
                      </a:r>
                    </a:p>
                  </a:txBody>
                  <a:tcPr marL="36000" marR="54000"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8818359"/>
                  </a:ext>
                </a:extLst>
              </a:tr>
              <a:tr h="1285278">
                <a:tc>
                  <a:txBody>
                    <a:bodyPr/>
                    <a:lstStyle/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7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СТРАХОВАНИЕ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4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жизни и здоровья за счет средств федерального бюджета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4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исполнении обязанностей военной службы</a:t>
                      </a:r>
                    </a:p>
                  </a:txBody>
                  <a:tcPr marL="36000" marR="54000"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5301289"/>
                  </a:ext>
                </a:extLst>
              </a:tr>
              <a:tr h="930221">
                <a:tc>
                  <a:txBody>
                    <a:bodyPr/>
                    <a:lstStyle/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7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БЕСПЛАТНЫЙ ПРОЕЗД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месту проведения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err="1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сборовых</a:t>
                      </a: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мероприятий и обратно</a:t>
                      </a:r>
                    </a:p>
                  </a:txBody>
                  <a:tcPr marL="36000" marR="54000"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6948285"/>
                  </a:ext>
                </a:extLst>
              </a:tr>
            </a:tbl>
          </a:graphicData>
        </a:graphic>
      </p:graphicFrame>
      <p:pic>
        <p:nvPicPr>
          <p:cNvPr id="4118" name="Picture 22" descr="https://pngshare.com/wp-content/uploads/2021/06/Soldier-Silhouette-Transparent-18-1024x398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9" r="-3791" b="25462"/>
          <a:stretch/>
        </p:blipFill>
        <p:spPr bwMode="auto">
          <a:xfrm flipH="1">
            <a:off x="3843293" y="6852765"/>
            <a:ext cx="4529962" cy="14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4497"/>
              </p:ext>
            </p:extLst>
          </p:nvPr>
        </p:nvGraphicFramePr>
        <p:xfrm>
          <a:off x="180000" y="4372561"/>
          <a:ext cx="3600000" cy="2441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xmlns="" val="2125820950"/>
                    </a:ext>
                  </a:extLst>
                </a:gridCol>
              </a:tblGrid>
              <a:tr h="992908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ЗА УЧАСТИЕ </a:t>
                      </a:r>
                    </a:p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В СБОРОВЫХ МЕРЕОПРИЯТИЯХ</a:t>
                      </a:r>
                    </a:p>
                    <a:p>
                      <a:pPr algn="ctr"/>
                      <a:r>
                        <a:rPr lang="ru-RU" sz="18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(в зависимости от должности)</a:t>
                      </a:r>
                      <a:endParaRPr lang="ru-RU" sz="18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395819"/>
                  </a:ext>
                </a:extLst>
              </a:tr>
              <a:tr h="14482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рядовой: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21 496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29 376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4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сержант: от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27 944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34 391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4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офицер:</a:t>
                      </a:r>
                      <a:r>
                        <a:rPr lang="ru-RU" sz="1750" b="1" i="0" spc="-4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от </a:t>
                      </a:r>
                      <a:r>
                        <a:rPr lang="ru-RU" sz="1750" b="1" i="0" spc="-40" baseline="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701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56 599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40" dirty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72000" marB="10800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9685291"/>
                  </a:ext>
                </a:extLst>
              </a:tr>
            </a:tbl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8048282" y="406800"/>
            <a:ext cx="3600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ТРЕБОВАНИЯ</a:t>
            </a:r>
            <a:r>
              <a:rPr lang="ru-RU" sz="2700" b="1" dirty="0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endParaRPr lang="ru-RU" sz="2700" b="1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700" b="1" dirty="0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 КАНДИДАТАМ</a:t>
            </a: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283431"/>
              </p:ext>
            </p:extLst>
          </p:nvPr>
        </p:nvGraphicFramePr>
        <p:xfrm>
          <a:off x="8085020" y="1584000"/>
          <a:ext cx="3600000" cy="2678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xmlns="" val="212582095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ПО</a:t>
                      </a:r>
                      <a:r>
                        <a:rPr lang="ru-RU" sz="18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 </a:t>
                      </a:r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ВОЗРАСТУ</a:t>
                      </a:r>
                      <a:endParaRPr lang="ru-RU" sz="18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395819"/>
                  </a:ext>
                </a:extLst>
              </a:tr>
              <a:tr h="494023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прапорщики, 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сержанты и солдаты </a:t>
                      </a:r>
                    </a:p>
                    <a:p>
                      <a:pPr algn="ctr">
                        <a:lnSpc>
                          <a:spcPct val="98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до </a:t>
                      </a: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лет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младшие офицеры</a:t>
                      </a:r>
                    </a:p>
                    <a:p>
                      <a:pPr algn="ctr">
                        <a:lnSpc>
                          <a:spcPct val="98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до</a:t>
                      </a: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лет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старшие офицеры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до</a:t>
                      </a: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лет</a:t>
                      </a:r>
                    </a:p>
                  </a:txBody>
                  <a:tcPr marL="36000" marR="36000" marT="36000" marB="36000"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9685291"/>
                  </a:ext>
                </a:extLst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163439"/>
              </p:ext>
            </p:extLst>
          </p:nvPr>
        </p:nvGraphicFramePr>
        <p:xfrm>
          <a:off x="8085020" y="4431600"/>
          <a:ext cx="3600000" cy="2313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xmlns="" val="2125820950"/>
                    </a:ext>
                  </a:extLst>
                </a:gridCol>
              </a:tblGrid>
              <a:tr h="395177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ПО ЗДОРОВЬЮ</a:t>
                      </a:r>
                      <a:endParaRPr lang="ru-RU" sz="18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395819"/>
                  </a:ext>
                </a:extLst>
              </a:tr>
              <a:tr h="1918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категория</a:t>
                      </a: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5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годен к военной службе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категория</a:t>
                      </a: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5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годен к военной службе с незначительными ограничениями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категория</a:t>
                      </a: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5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ограниченно годен к военной службе</a:t>
                      </a:r>
                    </a:p>
                  </a:txBody>
                  <a:tcPr marL="36000" marR="36000" marT="36000" marB="36000"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9685291"/>
                  </a:ext>
                </a:extLst>
              </a:tr>
            </a:tbl>
          </a:graphicData>
        </a:graphic>
      </p:graphicFrame>
      <p:pic>
        <p:nvPicPr>
          <p:cNvPr id="1032" name="Picture 8" descr="https://catherineasquithgallery.com/uploads/posts/2021-02/1614525011_58-p-voennii-na-belom-fone-74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r="-593" b="37128"/>
          <a:stretch/>
        </p:blipFill>
        <p:spPr bwMode="auto">
          <a:xfrm>
            <a:off x="-1415" y="6240277"/>
            <a:ext cx="4085863" cy="20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clipart-library.com/images_k/kneeling-soldier-silhouette/kneeling-soldier-silhouette-7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77" b="28437"/>
          <a:stretch/>
        </p:blipFill>
        <p:spPr bwMode="auto">
          <a:xfrm>
            <a:off x="8364217" y="6671483"/>
            <a:ext cx="3515043" cy="159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9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1267</TotalTime>
  <Words>264</Words>
  <Application>Microsoft Office PowerPoint</Application>
  <PresentationFormat>Произвольный</PresentationFormat>
  <Paragraphs>68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PC</cp:lastModifiedBy>
  <cp:revision>144</cp:revision>
  <cp:lastPrinted>2023-09-25T09:11:44Z</cp:lastPrinted>
  <dcterms:created xsi:type="dcterms:W3CDTF">2021-07-14T05:01:48Z</dcterms:created>
  <dcterms:modified xsi:type="dcterms:W3CDTF">2025-11-14T10:46:37Z</dcterms:modified>
</cp:coreProperties>
</file>